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4" r:id="rId2"/>
    <p:sldId id="275" r:id="rId3"/>
    <p:sldId id="278" r:id="rId4"/>
    <p:sldId id="276" r:id="rId5"/>
    <p:sldId id="295" r:id="rId6"/>
    <p:sldId id="284" r:id="rId7"/>
    <p:sldId id="285" r:id="rId8"/>
    <p:sldId id="286" r:id="rId9"/>
    <p:sldId id="287" r:id="rId10"/>
    <p:sldId id="292" r:id="rId11"/>
    <p:sldId id="293" r:id="rId12"/>
    <p:sldId id="294" r:id="rId13"/>
    <p:sldId id="296" r:id="rId14"/>
    <p:sldId id="27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6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B920A-E787-9C40-8242-56D72570E4F2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93D6D-52B2-9A43-A84F-6BEE3446B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4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1877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We can observe snow cover areas from space, Some of the more popular snow products are MODIS – and Landsat</a:t>
            </a:r>
          </a:p>
          <a:p>
            <a:endParaRPr lang="en-US" i="1" dirty="0" smtClean="0">
              <a:solidFill>
                <a:schemeClr val="tx1"/>
              </a:solidFill>
            </a:endParaRPr>
          </a:p>
          <a:p>
            <a:r>
              <a:rPr lang="en-US" i="1" dirty="0" smtClean="0"/>
              <a:t>MODIS – SCA and </a:t>
            </a:r>
            <a:r>
              <a:rPr lang="en-US" i="1" dirty="0" err="1" smtClean="0"/>
              <a:t>fSCA</a:t>
            </a:r>
            <a:endParaRPr lang="en-US" i="1" dirty="0" smtClean="0"/>
          </a:p>
          <a:p>
            <a:r>
              <a:rPr lang="en-US" i="1" dirty="0" smtClean="0">
                <a:solidFill>
                  <a:schemeClr val="tx1"/>
                </a:solidFill>
              </a:rPr>
              <a:t>Landsat – SCA</a:t>
            </a:r>
          </a:p>
          <a:p>
            <a:endParaRPr lang="en-US" i="1" dirty="0" smtClean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MODIS- high temporal but coarse spatial resolution</a:t>
            </a:r>
          </a:p>
          <a:p>
            <a:r>
              <a:rPr lang="en-US" i="1" dirty="0" smtClean="0"/>
              <a:t>Landsat – high spatial resolution but low temporal</a:t>
            </a:r>
          </a:p>
          <a:p>
            <a:endParaRPr lang="en-US" i="1" dirty="0"/>
          </a:p>
          <a:p>
            <a:r>
              <a:rPr lang="en-US" i="1" dirty="0" smtClean="0">
                <a:solidFill>
                  <a:schemeClr val="tx1"/>
                </a:solidFill>
              </a:rPr>
              <a:t>Through downscaling - Can get high temporal and spatial resolution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22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Differential ablation, with earlier and more frequent ablation at lower elevations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Terrain features slope and aspect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the amount of insolation </a:t>
            </a:r>
          </a:p>
          <a:p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wind speeds and orographic effects control snow deposition </a:t>
            </a:r>
          </a:p>
          <a:p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Vegetation controls both accumulation and ablation processes</a:t>
            </a:r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1877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</a:rPr>
              <a:t>Accumulation is controlled by orographic effects and direction</a:t>
            </a:r>
          </a:p>
          <a:p>
            <a:r>
              <a:rPr lang="en-US" i="1" dirty="0" smtClean="0">
                <a:solidFill>
                  <a:schemeClr val="tx1"/>
                </a:solidFill>
              </a:rPr>
              <a:t> of storms and topographic features</a:t>
            </a:r>
          </a:p>
          <a:p>
            <a:endParaRPr lang="en-US" i="1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Huge variability: snow piles in fissures &amp; in cirques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68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37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1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04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21B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/>
          <p:cNvSpPr/>
          <p:nvPr userDrawn="1"/>
        </p:nvSpPr>
        <p:spPr>
          <a:xfrm>
            <a:off x="0" y="1117602"/>
            <a:ext cx="9144000" cy="4622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417984"/>
            <a:ext cx="8229600" cy="40938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2000">
                <a:solidFill>
                  <a:srgbClr val="121B2A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-12800"/>
            <a:ext cx="8229600" cy="11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 sz="3733" cap="all" baseline="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31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7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8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4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03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0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3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4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7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32B0F-831D-CD4F-B2B5-D0E5B6AD9341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7F281-7567-B744-B4D0-D0274F3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6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74197"/>
            <a:ext cx="8810624" cy="878774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Exploratory analysis of differences between modeled and observed spatial distributions of snow water equivalent in the Tuolumne River area</a:t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/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000090"/>
                </a:solidFill>
              </a:rPr>
              <a:t>Nicoleta Cristea and Claire </a:t>
            </a:r>
            <a:r>
              <a:rPr lang="en-US" sz="2400" dirty="0" err="1" smtClean="0">
                <a:solidFill>
                  <a:srgbClr val="000090"/>
                </a:solidFill>
              </a:rPr>
              <a:t>beveridge</a:t>
            </a:r>
            <a:r>
              <a:rPr lang="en-US" sz="2400" dirty="0" smtClean="0">
                <a:solidFill>
                  <a:srgbClr val="000090"/>
                </a:solidFill>
              </a:rPr>
              <a:t/>
            </a:r>
            <a:br>
              <a:rPr lang="en-US" sz="2400" dirty="0" smtClean="0">
                <a:solidFill>
                  <a:srgbClr val="000090"/>
                </a:solidFill>
              </a:rPr>
            </a:br>
            <a:r>
              <a:rPr lang="en-US" sz="2400" dirty="0" smtClean="0">
                <a:solidFill>
                  <a:srgbClr val="000090"/>
                </a:solidFill>
              </a:rPr>
              <a:t>CEE, University of Washington, Seattle   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444312" y="-33101"/>
            <a:ext cx="9278471" cy="1130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rmAutofit/>
          </a:bodyPr>
          <a:lstStyle>
            <a:lvl1pPr algn="ctr" defTabSz="457200" rtl="0" eaLnBrk="1" latinLnBrk="0" hangingPunct="1">
              <a:spcBef>
                <a:spcPts val="0"/>
              </a:spcBef>
              <a:buNone/>
              <a:defRPr sz="3733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z="3600" dirty="0" smtClean="0">
                <a:latin typeface="+mn-lt"/>
                <a:ea typeface="Ebrima" panose="02000000000000000000" pitchFamily="2" charset="0"/>
                <a:cs typeface="Ebrima" panose="02000000000000000000" pitchFamily="2" charset="0"/>
              </a:rPr>
              <a:t>#</a:t>
            </a:r>
            <a:r>
              <a:rPr lang="en-US" sz="3600" dirty="0" err="1" smtClean="0">
                <a:latin typeface="+mn-lt"/>
                <a:ea typeface="Ebrima" panose="02000000000000000000" pitchFamily="2" charset="0"/>
                <a:cs typeface="Ebrima" panose="02000000000000000000" pitchFamily="2" charset="0"/>
              </a:rPr>
              <a:t>hydrohack</a:t>
            </a:r>
            <a:endParaRPr lang="en-US" sz="3600" cap="none" dirty="0">
              <a:latin typeface="+mn-lt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48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0" y="-63138"/>
            <a:ext cx="8949569" cy="123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VIOLIN PLOT, ASPECT </a:t>
            </a:r>
            <a:r>
              <a:rPr lang="en-US" sz="2000" dirty="0" smtClean="0">
                <a:latin typeface="+mj-lt"/>
              </a:rPr>
              <a:t>Scale</a:t>
            </a:r>
            <a:r>
              <a:rPr lang="en-US" sz="2000" dirty="0">
                <a:latin typeface="+mj-lt"/>
              </a:rPr>
              <a:t>= Count, Inner= </a:t>
            </a:r>
            <a:r>
              <a:rPr lang="en-US" sz="2000" dirty="0" smtClean="0">
                <a:latin typeface="+mj-lt"/>
              </a:rPr>
              <a:t>Quartile, pandas </a:t>
            </a:r>
            <a:r>
              <a:rPr lang="en-US" sz="2000" dirty="0" err="1" smtClean="0">
                <a:latin typeface="+mj-lt"/>
              </a:rPr>
              <a:t>dataframes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err="1" smtClean="0">
                <a:latin typeface="+mj-lt"/>
              </a:rPr>
              <a:t>seaborn</a:t>
            </a:r>
            <a:endParaRPr lang="en-US" sz="2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28" y="1167938"/>
            <a:ext cx="9186228" cy="56900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33657" y="3519214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More ASO</a:t>
            </a:r>
            <a:endParaRPr lang="en-US" b="1" i="1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06657" y="4856950"/>
            <a:ext cx="15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More model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919657" y="1664315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NORTH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39885" y="1689672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SOUTH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07064" y="2196805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EAST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67108" y="2213205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WEST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7419" y="1548556"/>
            <a:ext cx="137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ALL ASPECTS</a:t>
            </a:r>
            <a:endParaRPr lang="en-US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3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0" y="-63138"/>
            <a:ext cx="8949569" cy="123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VIOLIN PLOT, ASPECT </a:t>
            </a:r>
            <a:r>
              <a:rPr lang="en-US" sz="2000" dirty="0" smtClean="0">
                <a:latin typeface="+mj-lt"/>
              </a:rPr>
              <a:t>Scale</a:t>
            </a:r>
            <a:r>
              <a:rPr lang="en-US" sz="2000" dirty="0">
                <a:latin typeface="+mj-lt"/>
              </a:rPr>
              <a:t>= </a:t>
            </a:r>
            <a:r>
              <a:rPr lang="en-US" sz="2000" dirty="0" smtClean="0"/>
              <a:t>AREA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>
                <a:latin typeface="+mj-lt"/>
              </a:rPr>
              <a:t>Inner= Quartile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842"/>
            <a:ext cx="9144000" cy="5688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7000" y="3421369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More ASO</a:t>
            </a:r>
            <a:endParaRPr lang="en-US" b="1" i="1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7000" y="4608763"/>
            <a:ext cx="15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More model</a:t>
            </a:r>
            <a:endParaRPr lang="en-US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19657" y="1664315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NORTH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42070" y="1675073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SOUTH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94654" y="2186047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EAST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9877" y="2186047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WEST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2598" y="1693513"/>
            <a:ext cx="137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ALL ASPECTS</a:t>
            </a:r>
            <a:endParaRPr lang="en-US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1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457200" y="-63138"/>
            <a:ext cx="8229600" cy="123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VIOLIN PLOT, SLOPE </a:t>
            </a:r>
            <a:r>
              <a:rPr lang="en-US" sz="2000" dirty="0" smtClean="0">
                <a:latin typeface="+mj-lt"/>
              </a:rPr>
              <a:t>Scale</a:t>
            </a:r>
            <a:r>
              <a:rPr lang="en-US" sz="2000" dirty="0">
                <a:latin typeface="+mj-lt"/>
              </a:rPr>
              <a:t>= </a:t>
            </a:r>
            <a:r>
              <a:rPr lang="en-US" sz="2000" dirty="0" smtClean="0"/>
              <a:t>count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>
                <a:latin typeface="+mj-lt"/>
              </a:rPr>
              <a:t>Inner= Quartile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5896"/>
            <a:ext cx="9143999" cy="5772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6657" y="3585742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More ASO</a:t>
            </a:r>
            <a:endParaRPr lang="en-US" b="1" i="1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06657" y="4791266"/>
            <a:ext cx="15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More model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737196" y="1664315"/>
            <a:ext cx="91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ALL SLOPES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9869" y="1987480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0-15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4866" y="1802814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15-30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0541" y="2172146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30-45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67108" y="2194360"/>
            <a:ext cx="91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&gt;45</a:t>
            </a:r>
            <a:endParaRPr lang="en-US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87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1085620"/>
            <a:ext cx="9144000" cy="567845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75000">
                <a:schemeClr val="tx2">
                  <a:lumMod val="50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2804" y="-9318"/>
            <a:ext cx="9278471" cy="1130400"/>
          </a:xfrm>
        </p:spPr>
        <p:txBody>
          <a:bodyPr/>
          <a:lstStyle/>
          <a:p>
            <a:r>
              <a:rPr lang="en-US" sz="3600" b="0" cap="none" dirty="0" smtClean="0">
                <a:latin typeface="+mn-lt"/>
                <a:ea typeface="Ebrima" panose="02000000000000000000" pitchFamily="2" charset="0"/>
                <a:cs typeface="Ebrima" panose="02000000000000000000" pitchFamily="2" charset="0"/>
              </a:rPr>
              <a:t>Accumulation</a:t>
            </a:r>
            <a:endParaRPr lang="en-US" sz="3600" b="0" cap="none" dirty="0">
              <a:latin typeface="+mn-lt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03" y="5678190"/>
            <a:ext cx="3981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Orographic effects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Direction of storms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Topography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0535" y="2252432"/>
            <a:ext cx="248935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Wind direction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4833774">
            <a:off x="638872" y="2578346"/>
            <a:ext cx="263343" cy="124237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15891" y="1466270"/>
            <a:ext cx="4564930" cy="2471457"/>
            <a:chOff x="706056" y="3723707"/>
            <a:chExt cx="3553428" cy="1519625"/>
          </a:xfrm>
        </p:grpSpPr>
        <p:sp>
          <p:nvSpPr>
            <p:cNvPr id="28" name="Freeform 27"/>
            <p:cNvSpPr/>
            <p:nvPr/>
          </p:nvSpPr>
          <p:spPr>
            <a:xfrm>
              <a:off x="706056" y="3723707"/>
              <a:ext cx="3553428" cy="1519625"/>
            </a:xfrm>
            <a:custGeom>
              <a:avLst/>
              <a:gdLst>
                <a:gd name="connsiteX0" fmla="*/ 0 w 3541853"/>
                <a:gd name="connsiteY0" fmla="*/ 1474853 h 1474853"/>
                <a:gd name="connsiteX1" fmla="*/ 798653 w 3541853"/>
                <a:gd name="connsiteY1" fmla="*/ 1335956 h 1474853"/>
                <a:gd name="connsiteX2" fmla="*/ 1388962 w 3541853"/>
                <a:gd name="connsiteY2" fmla="*/ 896118 h 1474853"/>
                <a:gd name="connsiteX3" fmla="*/ 2095017 w 3541853"/>
                <a:gd name="connsiteY3" fmla="*/ 884544 h 1474853"/>
                <a:gd name="connsiteX4" fmla="*/ 2372810 w 3541853"/>
                <a:gd name="connsiteY4" fmla="*/ 433131 h 1474853"/>
                <a:gd name="connsiteX5" fmla="*/ 2430683 w 3541853"/>
                <a:gd name="connsiteY5" fmla="*/ 39592 h 1474853"/>
                <a:gd name="connsiteX6" fmla="*/ 3541853 w 3541853"/>
                <a:gd name="connsiteY6" fmla="*/ 1451703 h 1474853"/>
                <a:gd name="connsiteX7" fmla="*/ 3541853 w 3541853"/>
                <a:gd name="connsiteY7" fmla="*/ 1451703 h 147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41853" h="1474853">
                  <a:moveTo>
                    <a:pt x="0" y="1474853"/>
                  </a:moveTo>
                  <a:cubicBezTo>
                    <a:pt x="283579" y="1453632"/>
                    <a:pt x="567159" y="1432412"/>
                    <a:pt x="798653" y="1335956"/>
                  </a:cubicBezTo>
                  <a:cubicBezTo>
                    <a:pt x="1030147" y="1239500"/>
                    <a:pt x="1172901" y="971353"/>
                    <a:pt x="1388962" y="896118"/>
                  </a:cubicBezTo>
                  <a:cubicBezTo>
                    <a:pt x="1605023" y="820883"/>
                    <a:pt x="1931042" y="961708"/>
                    <a:pt x="2095017" y="884544"/>
                  </a:cubicBezTo>
                  <a:cubicBezTo>
                    <a:pt x="2258992" y="807379"/>
                    <a:pt x="2316866" y="573956"/>
                    <a:pt x="2372810" y="433131"/>
                  </a:cubicBezTo>
                  <a:cubicBezTo>
                    <a:pt x="2428754" y="292306"/>
                    <a:pt x="2235843" y="-130170"/>
                    <a:pt x="2430683" y="39592"/>
                  </a:cubicBezTo>
                  <a:cubicBezTo>
                    <a:pt x="2625524" y="209354"/>
                    <a:pt x="3541853" y="1451703"/>
                    <a:pt x="3541853" y="1451703"/>
                  </a:cubicBezTo>
                  <a:lnTo>
                    <a:pt x="3541853" y="1451703"/>
                  </a:lnTo>
                </a:path>
              </a:pathLst>
            </a:cu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994625" y="4803494"/>
              <a:ext cx="919822" cy="387212"/>
            </a:xfrm>
            <a:custGeom>
              <a:avLst/>
              <a:gdLst>
                <a:gd name="connsiteX0" fmla="*/ 358815 w 763929"/>
                <a:gd name="connsiteY0" fmla="*/ 92597 h 277792"/>
                <a:gd name="connsiteX1" fmla="*/ 659757 w 763929"/>
                <a:gd name="connsiteY1" fmla="*/ 0 h 277792"/>
                <a:gd name="connsiteX2" fmla="*/ 763929 w 763929"/>
                <a:gd name="connsiteY2" fmla="*/ 23149 h 277792"/>
                <a:gd name="connsiteX3" fmla="*/ 439838 w 763929"/>
                <a:gd name="connsiteY3" fmla="*/ 219918 h 277792"/>
                <a:gd name="connsiteX4" fmla="*/ 127322 w 763929"/>
                <a:gd name="connsiteY4" fmla="*/ 277792 h 277792"/>
                <a:gd name="connsiteX5" fmla="*/ 0 w 763929"/>
                <a:gd name="connsiteY5" fmla="*/ 277792 h 277792"/>
                <a:gd name="connsiteX6" fmla="*/ 185195 w 763929"/>
                <a:gd name="connsiteY6" fmla="*/ 185194 h 277792"/>
                <a:gd name="connsiteX7" fmla="*/ 567160 w 763929"/>
                <a:gd name="connsiteY7" fmla="*/ 34724 h 277792"/>
                <a:gd name="connsiteX8" fmla="*/ 555585 w 763929"/>
                <a:gd name="connsiteY8" fmla="*/ 11574 h 27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3929" h="277792">
                  <a:moveTo>
                    <a:pt x="358815" y="92597"/>
                  </a:moveTo>
                  <a:lnTo>
                    <a:pt x="659757" y="0"/>
                  </a:lnTo>
                  <a:lnTo>
                    <a:pt x="763929" y="23149"/>
                  </a:lnTo>
                  <a:lnTo>
                    <a:pt x="439838" y="219918"/>
                  </a:lnTo>
                  <a:lnTo>
                    <a:pt x="127322" y="277792"/>
                  </a:lnTo>
                  <a:lnTo>
                    <a:pt x="0" y="277792"/>
                  </a:lnTo>
                  <a:lnTo>
                    <a:pt x="185195" y="185194"/>
                  </a:lnTo>
                  <a:lnTo>
                    <a:pt x="567160" y="34724"/>
                  </a:lnTo>
                  <a:lnTo>
                    <a:pt x="555585" y="11574"/>
                  </a:ln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2281745" y="4096399"/>
              <a:ext cx="844952" cy="567159"/>
            </a:xfrm>
            <a:custGeom>
              <a:avLst/>
              <a:gdLst>
                <a:gd name="connsiteX0" fmla="*/ 196770 w 844952"/>
                <a:gd name="connsiteY0" fmla="*/ 544010 h 567159"/>
                <a:gd name="connsiteX1" fmla="*/ 462988 w 844952"/>
                <a:gd name="connsiteY1" fmla="*/ 567159 h 567159"/>
                <a:gd name="connsiteX2" fmla="*/ 682907 w 844952"/>
                <a:gd name="connsiteY2" fmla="*/ 486137 h 567159"/>
                <a:gd name="connsiteX3" fmla="*/ 763929 w 844952"/>
                <a:gd name="connsiteY3" fmla="*/ 277792 h 567159"/>
                <a:gd name="connsiteX4" fmla="*/ 844952 w 844952"/>
                <a:gd name="connsiteY4" fmla="*/ 92597 h 567159"/>
                <a:gd name="connsiteX5" fmla="*/ 844952 w 844952"/>
                <a:gd name="connsiteY5" fmla="*/ 11575 h 567159"/>
                <a:gd name="connsiteX6" fmla="*/ 763929 w 844952"/>
                <a:gd name="connsiteY6" fmla="*/ 0 h 567159"/>
                <a:gd name="connsiteX7" fmla="*/ 520861 w 844952"/>
                <a:gd name="connsiteY7" fmla="*/ 277792 h 567159"/>
                <a:gd name="connsiteX8" fmla="*/ 370390 w 844952"/>
                <a:gd name="connsiteY8" fmla="*/ 405114 h 567159"/>
                <a:gd name="connsiteX9" fmla="*/ 81023 w 844952"/>
                <a:gd name="connsiteY9" fmla="*/ 497711 h 567159"/>
                <a:gd name="connsiteX10" fmla="*/ 46299 w 844952"/>
                <a:gd name="connsiteY10" fmla="*/ 509286 h 567159"/>
                <a:gd name="connsiteX11" fmla="*/ 0 w 844952"/>
                <a:gd name="connsiteY11" fmla="*/ 544010 h 56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4952" h="567159">
                  <a:moveTo>
                    <a:pt x="196770" y="544010"/>
                  </a:moveTo>
                  <a:lnTo>
                    <a:pt x="462988" y="567159"/>
                  </a:lnTo>
                  <a:lnTo>
                    <a:pt x="682907" y="486137"/>
                  </a:lnTo>
                  <a:lnTo>
                    <a:pt x="763929" y="277792"/>
                  </a:lnTo>
                  <a:lnTo>
                    <a:pt x="844952" y="92597"/>
                  </a:lnTo>
                  <a:lnTo>
                    <a:pt x="844952" y="11575"/>
                  </a:lnTo>
                  <a:lnTo>
                    <a:pt x="763929" y="0"/>
                  </a:lnTo>
                  <a:lnTo>
                    <a:pt x="520861" y="277792"/>
                  </a:lnTo>
                  <a:lnTo>
                    <a:pt x="370390" y="405114"/>
                  </a:lnTo>
                  <a:lnTo>
                    <a:pt x="81023" y="497711"/>
                  </a:lnTo>
                  <a:lnTo>
                    <a:pt x="46299" y="509286"/>
                  </a:lnTo>
                  <a:lnTo>
                    <a:pt x="0" y="544010"/>
                  </a:ln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8" descr="http://www.flightmethodsaviation.com/images/os_imagegallery_111/original/img-009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8" t="19487"/>
          <a:stretch/>
        </p:blipFill>
        <p:spPr bwMode="auto">
          <a:xfrm>
            <a:off x="6481530" y="1069756"/>
            <a:ext cx="2686246" cy="56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19792" y="3091567"/>
            <a:ext cx="3981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More snow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in concavities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3132" y="1366039"/>
            <a:ext cx="3981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Less snow on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the steep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      leeward slopes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4" descr="P626022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0856" y="4521683"/>
            <a:ext cx="1688455" cy="225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792" y="4529615"/>
            <a:ext cx="919064" cy="12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" name="Picture 17" descr="Budd_LiDARsnow_2013.pn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21" t="24125" r="30026" b="1140"/>
          <a:stretch/>
        </p:blipFill>
        <p:spPr>
          <a:xfrm>
            <a:off x="5169311" y="4529615"/>
            <a:ext cx="1312219" cy="22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9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1121082"/>
            <a:ext cx="9144000" cy="567845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75000">
                <a:schemeClr val="tx2">
                  <a:lumMod val="50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444312" y="-33101"/>
            <a:ext cx="9278471" cy="1130400"/>
          </a:xfrm>
        </p:spPr>
        <p:txBody>
          <a:bodyPr/>
          <a:lstStyle/>
          <a:p>
            <a:r>
              <a:rPr lang="en-US" sz="3600" b="0" dirty="0" smtClean="0">
                <a:latin typeface="+mn-lt"/>
                <a:ea typeface="Ebrima" panose="02000000000000000000" pitchFamily="2" charset="0"/>
                <a:cs typeface="Ebrima" panose="02000000000000000000" pitchFamily="2" charset="0"/>
              </a:rPr>
              <a:t>T</a:t>
            </a:r>
            <a:r>
              <a:rPr lang="en-US" sz="3600" b="0" cap="none" dirty="0" smtClean="0">
                <a:latin typeface="+mn-lt"/>
                <a:ea typeface="Ebrima" panose="02000000000000000000" pitchFamily="2" charset="0"/>
                <a:cs typeface="Ebrima" panose="02000000000000000000" pitchFamily="2" charset="0"/>
              </a:rPr>
              <a:t>uolumne River basin &amp; ASO SWE in 2014</a:t>
            </a:r>
            <a:endParaRPr lang="en-US" sz="3600" b="0" cap="none" dirty="0">
              <a:latin typeface="+mn-lt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3"/>
          <a:stretch>
            <a:fillRect/>
          </a:stretch>
        </p:blipFill>
        <p:spPr>
          <a:xfrm>
            <a:off x="5281794" y="1121082"/>
            <a:ext cx="3274998" cy="2835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586"/>
          <a:stretch/>
        </p:blipFill>
        <p:spPr>
          <a:xfrm>
            <a:off x="0" y="1121081"/>
            <a:ext cx="4873083" cy="56784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390" y="3320431"/>
            <a:ext cx="559618" cy="548369"/>
          </a:xfrm>
          <a:prstGeom prst="ellipse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03623" y="2946497"/>
            <a:ext cx="3369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~3000m elevation range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~1181 km</a:t>
            </a:r>
            <a:r>
              <a:rPr lang="en-US" sz="2400" baseline="30000" dirty="0" smtClean="0">
                <a:solidFill>
                  <a:schemeClr val="bg1"/>
                </a:solidFill>
              </a:rPr>
              <a:t>2</a:t>
            </a:r>
            <a:endParaRPr lang="en-US" sz="2400" baseline="300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94" y="4175386"/>
            <a:ext cx="3328630" cy="24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88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17505" y="3184493"/>
            <a:ext cx="5488954" cy="40938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Fully distributed land surface scheme </a:t>
            </a:r>
            <a:r>
              <a:rPr lang="en-US" dirty="0" smtClean="0"/>
              <a:t>hydrology</a:t>
            </a:r>
          </a:p>
          <a:p>
            <a:r>
              <a:rPr lang="en-US" dirty="0" smtClean="0"/>
              <a:t>90m resolution</a:t>
            </a:r>
          </a:p>
          <a:p>
            <a:r>
              <a:rPr lang="en-US" dirty="0" smtClean="0"/>
              <a:t>SWE = state variable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MODEL, DHSVM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200"/>
          <a:stretch/>
        </p:blipFill>
        <p:spPr>
          <a:xfrm>
            <a:off x="0" y="999492"/>
            <a:ext cx="9144000" cy="2185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585" y="5757900"/>
            <a:ext cx="7970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WANT THE MODEL TO REPRESENT THE OBSERVED SWE PATTERNS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3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693048" y="4866086"/>
            <a:ext cx="6536769" cy="1891553"/>
          </a:xfrm>
          <a:solidFill>
            <a:schemeClr val="bg1"/>
          </a:solidFill>
        </p:spPr>
        <p:txBody>
          <a:bodyPr/>
          <a:lstStyle/>
          <a:p>
            <a:endParaRPr lang="en-US" sz="2400" dirty="0" smtClean="0">
              <a:latin typeface="+mn-lt"/>
            </a:endParaRPr>
          </a:p>
          <a:p>
            <a:r>
              <a:rPr lang="en-US" sz="2400" dirty="0">
                <a:latin typeface="+mn-lt"/>
              </a:rPr>
              <a:t>E</a:t>
            </a:r>
            <a:r>
              <a:rPr lang="en-US" sz="2400" dirty="0" smtClean="0">
                <a:latin typeface="+mn-lt"/>
              </a:rPr>
              <a:t>levation, </a:t>
            </a:r>
            <a:r>
              <a:rPr lang="en-US" sz="2400" dirty="0"/>
              <a:t>t</a:t>
            </a:r>
            <a:r>
              <a:rPr lang="en-US" sz="2400" dirty="0" smtClean="0"/>
              <a:t>errain</a:t>
            </a:r>
            <a:r>
              <a:rPr lang="en-US" sz="2400" dirty="0"/>
              <a:t>, </a:t>
            </a:r>
            <a:r>
              <a:rPr lang="en-US" sz="2400" dirty="0" smtClean="0"/>
              <a:t>wind, </a:t>
            </a:r>
            <a:r>
              <a:rPr lang="en-US" sz="2400" dirty="0" smtClean="0">
                <a:latin typeface="+mn-lt"/>
              </a:rPr>
              <a:t>vegetation</a:t>
            </a:r>
          </a:p>
          <a:p>
            <a:endParaRPr lang="en-US" sz="2400" dirty="0" smtClean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Both accumulation and ablation processes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3076" name="Picture 4" descr="https://kellyhikesforgod.files.wordpress.com/2015/06/img_4112-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104" y="1119248"/>
            <a:ext cx="2501777" cy="374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flightmethodsaviation.com/images/os_imagegallery_111/original/img-009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8" t="19487"/>
          <a:stretch/>
        </p:blipFill>
        <p:spPr bwMode="auto">
          <a:xfrm>
            <a:off x="0" y="1119249"/>
            <a:ext cx="2693048" cy="56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-1" y="-1649"/>
            <a:ext cx="9105491" cy="1120896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75000">
                <a:schemeClr val="tx2">
                  <a:lumMod val="50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733" b="1" i="0" u="none" strike="noStrike" cap="all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-US" sz="3600" b="0" cap="none" dirty="0" smtClean="0">
                <a:latin typeface="+mn-lt"/>
                <a:ea typeface="Ebrima" panose="02000000000000000000" pitchFamily="2" charset="0"/>
                <a:cs typeface="Ebrima" panose="02000000000000000000" pitchFamily="2" charset="0"/>
              </a:rPr>
              <a:t>Controls of snow distribution across complex terrain</a:t>
            </a:r>
            <a:endParaRPr lang="en-US" sz="3600" b="0" cap="none" dirty="0">
              <a:latin typeface="+mn-lt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8" name="Picture 2" descr="https://lh3.googleusercontent.com/-5TZUiJSA52g/VhvspsjmC8I/AAAAAAAAF0Y/MdKTJ50CIdo/s2560/1444670575453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96" y="1119247"/>
            <a:ext cx="2119504" cy="37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1881" y="1119247"/>
            <a:ext cx="2009775" cy="37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SNOW Water equivalent, SWE, MAY 11 2014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36" y="2323754"/>
            <a:ext cx="2373044" cy="239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4" y="2323754"/>
            <a:ext cx="2361149" cy="2380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0084" y="1851940"/>
            <a:ext cx="5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59164" y="185232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1347" y="1851557"/>
            <a:ext cx="264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= ASO - MODEL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71657" t="29607" r="2682" b="52540"/>
          <a:stretch/>
        </p:blipFill>
        <p:spPr>
          <a:xfrm>
            <a:off x="5216870" y="2323754"/>
            <a:ext cx="3320803" cy="24794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37714" y="2541063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More ASO</a:t>
            </a:r>
            <a:endParaRPr lang="en-US" b="1" i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8489" y="3159128"/>
            <a:ext cx="1056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About the same </a:t>
            </a:r>
            <a:endParaRPr lang="en-US" b="1" i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37714" y="4097789"/>
            <a:ext cx="15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More model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3735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GEOHACK WEEK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4" y="1246080"/>
            <a:ext cx="5411945" cy="4170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0919" y="2269624"/>
            <a:ext cx="3099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Derived slope and  aspect using  </a:t>
            </a:r>
            <a:r>
              <a:rPr lang="en-US" dirty="0" err="1"/>
              <a:t>gdal</a:t>
            </a:r>
            <a:r>
              <a:rPr lang="en-US" dirty="0"/>
              <a:t> libraries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Used mask functionality from  </a:t>
            </a:r>
            <a:r>
              <a:rPr lang="en-US" dirty="0" err="1"/>
              <a:t>numpy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SWE, aspect Distribution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5315" y="5965623"/>
            <a:ext cx="309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2D histograms 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8" y="1818138"/>
            <a:ext cx="4384751" cy="3462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82" y="1818138"/>
            <a:ext cx="4658311" cy="34621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7763" y="1331831"/>
            <a:ext cx="1111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SWE, ASO </a:t>
            </a:r>
          </a:p>
        </p:txBody>
      </p:sp>
      <p:sp>
        <p:nvSpPr>
          <p:cNvPr id="8" name="Rectangle 7"/>
          <p:cNvSpPr/>
          <p:nvPr/>
        </p:nvSpPr>
        <p:spPr>
          <a:xfrm>
            <a:off x="6460810" y="1331831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SWE, </a:t>
            </a:r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8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41283" y="1986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rmAutofit/>
          </a:bodyPr>
          <a:lstStyle>
            <a:lvl1pPr algn="ctr" defTabSz="457200" rtl="0" eaLnBrk="1" latinLnBrk="0" hangingPunct="1">
              <a:spcBef>
                <a:spcPts val="0"/>
              </a:spcBef>
              <a:buNone/>
              <a:defRPr sz="3733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dirty="0" smtClean="0"/>
              <a:t>Delta = ASO - model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68" y="1834123"/>
            <a:ext cx="3239227" cy="2506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462" y="1217720"/>
            <a:ext cx="1958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All areas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559" y="1907651"/>
            <a:ext cx="3140859" cy="23841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22613" y="1126237"/>
            <a:ext cx="2022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Forested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06512" y="1126237"/>
            <a:ext cx="1922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Exposed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527" y="1907651"/>
            <a:ext cx="2936680" cy="227273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1283" y="4194510"/>
            <a:ext cx="949586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/>
              <a:t>create_mask</a:t>
            </a:r>
            <a:r>
              <a:rPr lang="en-US" sz="4400" dirty="0"/>
              <a:t> (</a:t>
            </a:r>
            <a:r>
              <a:rPr lang="en-US" sz="4400" dirty="0">
                <a:solidFill>
                  <a:srgbClr val="3366FF"/>
                </a:solidFill>
              </a:rPr>
              <a:t>elevation</a:t>
            </a:r>
            <a:r>
              <a:rPr lang="en-US" sz="4400" dirty="0"/>
              <a:t>, </a:t>
            </a:r>
            <a:r>
              <a:rPr lang="en-US" sz="4400" dirty="0">
                <a:solidFill>
                  <a:srgbClr val="3366FF"/>
                </a:solidFill>
              </a:rPr>
              <a:t>slope</a:t>
            </a:r>
            <a:r>
              <a:rPr lang="en-US" sz="4400" dirty="0"/>
              <a:t>, </a:t>
            </a:r>
            <a:r>
              <a:rPr lang="en-US" sz="4400" dirty="0">
                <a:solidFill>
                  <a:srgbClr val="3366FF"/>
                </a:solidFill>
              </a:rPr>
              <a:t>aspect</a:t>
            </a:r>
            <a:r>
              <a:rPr lang="en-US" sz="4400" dirty="0"/>
              <a:t>, </a:t>
            </a:r>
            <a:r>
              <a:rPr lang="en-US" sz="4400" dirty="0" err="1">
                <a:solidFill>
                  <a:srgbClr val="3366FF"/>
                </a:solidFill>
              </a:rPr>
              <a:t>veg_map</a:t>
            </a:r>
            <a:r>
              <a:rPr lang="en-US" sz="4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9295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41283" y="19867"/>
            <a:ext cx="8229600" cy="11430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rmAutofit/>
          </a:bodyPr>
          <a:lstStyle>
            <a:lvl1pPr algn="ctr" defTabSz="457200" rtl="0" eaLnBrk="1" latinLnBrk="0" hangingPunct="1">
              <a:spcBef>
                <a:spcPts val="0"/>
              </a:spcBef>
              <a:buNone/>
              <a:defRPr sz="3733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dirty="0" smtClean="0"/>
              <a:t>Delta = ASO - model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867"/>
            <a:ext cx="9143999" cy="55089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69169" y="1884097"/>
            <a:ext cx="130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More ASO</a:t>
            </a:r>
            <a:endParaRPr lang="en-US" b="1" i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69169" y="5689108"/>
            <a:ext cx="15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More model</a:t>
            </a:r>
            <a:endParaRPr lang="en-US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2360235" y="6255151"/>
            <a:ext cx="20176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Forest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453197" y="6271749"/>
            <a:ext cx="20176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Exposed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3738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376</Words>
  <Application>Microsoft Macintosh PowerPoint</Application>
  <PresentationFormat>On-screen Show (4:3)</PresentationFormat>
  <Paragraphs>94</Paragraphs>
  <Slides>14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Exploratory analysis of differences between modeled and observed spatial distributions of snow water equivalent in the Tuolumne River area  Nicoleta Cristea and Claire beveridge CEE, University of Washington, Seattle   </vt:lpstr>
      <vt:lpstr>Tuolumne River basin &amp; ASO SWE in 2014</vt:lpstr>
      <vt:lpstr>MODEL, DHSVM</vt:lpstr>
      <vt:lpstr>PowerPoint Presentation</vt:lpstr>
      <vt:lpstr>SNOW Water equivalent, SWE, MAY 11 2014</vt:lpstr>
      <vt:lpstr>GEOHACK WEEK 2017</vt:lpstr>
      <vt:lpstr>SWE, aspect Distribution</vt:lpstr>
      <vt:lpstr>PowerPoint Presentation</vt:lpstr>
      <vt:lpstr>PowerPoint Presentation</vt:lpstr>
      <vt:lpstr>VIOLIN PLOT, ASPECT Scale= Count, Inner= Quartile, pandas dataframes, seaborn</vt:lpstr>
      <vt:lpstr>VIOLIN PLOT, ASPECT Scale= AREA, Inner= Quartile</vt:lpstr>
      <vt:lpstr>VIOLIN PLOT, SLOPE Scale= count, Inner= Quartile</vt:lpstr>
      <vt:lpstr>PowerPoint Presentation</vt:lpstr>
      <vt:lpstr>Accumulation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Nicoleta Cristea</dc:creator>
  <cp:lastModifiedBy>Nicoleta Cristea</cp:lastModifiedBy>
  <cp:revision>48</cp:revision>
  <dcterms:created xsi:type="dcterms:W3CDTF">2016-11-18T18:10:11Z</dcterms:created>
  <dcterms:modified xsi:type="dcterms:W3CDTF">2018-09-07T19:28:17Z</dcterms:modified>
</cp:coreProperties>
</file>